
<file path=[Content_Types].xml><?xml version="1.0" encoding="utf-8"?>
<Types xmlns="http://schemas.openxmlformats.org/package/2006/content-types">
  <Default Extension="jpg" ContentType="image/j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23.xml" ContentType="application/vnd.openxmlformats-officedocument.presentationml.slide+xml"/>
  <Override PartName="/ppt/slides/slide2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5.xml" ContentType="application/vnd.openxmlformats-officedocument.presentationml.slide+xml"/>
  <Override PartName="/ppt/slides/slide19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2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0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s/slide7.xml" ContentType="application/vnd.openxmlformats-officedocument.presentationml.slide+xml"/>
  <Override PartName="/ppt/theme/theme1.xml" ContentType="application/vnd.openxmlformats-officedocument.them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slides/slide20.xml" ContentType="application/vnd.openxmlformats-officedocument.presentationml.slide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s/slide8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6.xml" ContentType="application/vnd.openxmlformats-officedocument.presentationml.slideLayout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5148000"/>
  <p:notesSz cx="514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presProps" Target="presProps.xml" /><Relationship Id="rId27" Type="http://schemas.openxmlformats.org/officeDocument/2006/relationships/tableStyles" Target="tableStyles.xml" /><Relationship Id="rId28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143000" y="842508"/>
            <a:ext cx="6858000" cy="1792266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143000" y="2703892"/>
            <a:ext cx="6858000" cy="124290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6543673" y="274083"/>
            <a:ext cx="1971675" cy="4362692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628650" y="274083"/>
            <a:ext cx="5800725" cy="4362692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23887" y="1283425"/>
            <a:ext cx="7886700" cy="2141424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23887" y="3445108"/>
            <a:ext cx="7886700" cy="112612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628650" y="1370416"/>
            <a:ext cx="3886200" cy="326635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4629149" y="1370416"/>
            <a:ext cx="3886200" cy="326635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8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29841" y="274083"/>
            <a:ext cx="7886700" cy="995042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29841" y="1261975"/>
            <a:ext cx="3868340" cy="61847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29841" y="1880449"/>
            <a:ext cx="3868340" cy="276585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4629149" y="1261975"/>
            <a:ext cx="3887390" cy="61847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4629149" y="1880449"/>
            <a:ext cx="3887390" cy="276585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9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10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6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5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29841" y="343199"/>
            <a:ext cx="2949177" cy="1201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3887390" y="741216"/>
            <a:ext cx="4629149" cy="36584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629841" y="1544400"/>
            <a:ext cx="2949177" cy="286119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8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29841" y="343199"/>
            <a:ext cx="2949177" cy="1201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3887391" y="742815"/>
            <a:ext cx="4629149" cy="365521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6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629841" y="1544400"/>
            <a:ext cx="2949177" cy="286119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8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28650" y="274083"/>
            <a:ext cx="7886700" cy="995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28650" y="1370416"/>
            <a:ext cx="7886700" cy="3266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628650" y="4771433"/>
            <a:ext cx="2057400" cy="274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3028950" y="4771433"/>
            <a:ext cx="3086100" cy="274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6457950" y="4771433"/>
            <a:ext cx="2057400" cy="274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1" ftr="1" hdr="1" sldNum="1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16.jpg"/><Relationship Id="rId4" Type="http://schemas.openxmlformats.org/officeDocument/2006/relationships/image" Target="../media/image2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1.jpg"/><Relationship Id="rId4" Type="http://schemas.openxmlformats.org/officeDocument/2006/relationships/image" Target="../media/image2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3.png"/><Relationship Id="rId4" Type="http://schemas.openxmlformats.org/officeDocument/2006/relationships/image" Target="../media/image2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4.png"/><Relationship Id="rId4" Type="http://schemas.openxmlformats.org/officeDocument/2006/relationships/image" Target="../media/image2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5.png"/><Relationship Id="rId4" Type="http://schemas.openxmlformats.org/officeDocument/2006/relationships/image" Target="../media/image2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png"/><Relationship Id="rId3" Type="http://schemas.openxmlformats.org/officeDocument/2006/relationships/image" Target="../media/image2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2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367457" y="505032"/>
            <a:ext cx="8409084" cy="995040"/>
          </a:xfrm>
        </p:spPr>
        <p:txBody>
          <a:bodyPr/>
          <a:lstStyle/>
          <a:p>
            <a:pPr algn="ctr">
              <a:defRPr/>
            </a:pPr>
            <a:r>
              <a:rPr lang="es-ES" sz="18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DETECCIÓN AUTOMÁTICA DEL NIVEL DE ESTRATIFICACIÓN</a:t>
            </a:r>
            <a:endParaRPr sz="1800" b="1" i="0" u="none" strike="noStrike" cap="none" spc="0">
              <a:solidFill>
                <a:schemeClr val="accent6">
                  <a:lumMod val="7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lang="es-ES" sz="18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SOCIOECONÓMICO URBANO USANDO REDES NEURONALES</a:t>
            </a:r>
            <a:endParaRPr sz="1800" b="1" i="0" u="none" strike="noStrike" cap="none" spc="0">
              <a:solidFill>
                <a:schemeClr val="accent6">
                  <a:lumMod val="7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lang="es-ES" sz="18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CONVOLUCIONALES SOBRE IMÁGENES SATELITALES CON</a:t>
            </a:r>
            <a:endParaRPr sz="1800" b="1" i="0" u="none" strike="noStrike" cap="none" spc="0">
              <a:solidFill>
                <a:schemeClr val="accent6">
                  <a:lumMod val="7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lang="es-ES" sz="18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INFORMACIÓN AUMENTADA</a:t>
            </a:r>
            <a:endParaRPr sz="1800" b="1" i="0" u="none" strike="noStrike" cap="none" spc="0">
              <a:solidFill>
                <a:schemeClr val="accent6">
                  <a:lumMod val="75000"/>
                </a:schemeClr>
              </a:solidFill>
              <a:latin typeface="Ubuntu"/>
              <a:ea typeface="Ubuntu"/>
              <a:cs typeface="Ubuntu"/>
            </a:endParaRPr>
          </a:p>
        </p:txBody>
      </p:sp>
      <p:sp>
        <p:nvSpPr>
          <p:cNvPr id="5" name="" hidden="0"/>
          <p:cNvSpPr/>
          <p:nvPr isPhoto="0" userDrawn="0"/>
        </p:nvSpPr>
        <p:spPr bwMode="auto">
          <a:xfrm flipH="0" flipV="0">
            <a:off x="5967474" y="1978662"/>
            <a:ext cx="2456984" cy="91443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Ubuntu"/>
                <a:ea typeface="Ubuntu"/>
                <a:cs typeface="Ubuntu"/>
              </a:rPr>
              <a:t>Raúl Ramos Pollán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Ubuntu"/>
                <a:ea typeface="Ubuntu"/>
                <a:cs typeface="Ubuntu"/>
              </a:rPr>
              <a:t>Codirector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b="1">
                <a:solidFill>
                  <a:schemeClr val="accent2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UdeA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</p:txBody>
      </p:sp>
      <p:sp>
        <p:nvSpPr>
          <p:cNvPr id="6" name="" hidden="0"/>
          <p:cNvSpPr/>
          <p:nvPr isPhoto="0" userDrawn="0"/>
        </p:nvSpPr>
        <p:spPr bwMode="auto">
          <a:xfrm flipH="0" flipV="0">
            <a:off x="658525" y="1978662"/>
            <a:ext cx="2558593" cy="994512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 algn="ctr">
              <a:defRPr/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Ubuntu"/>
                <a:ea typeface="Ubuntu"/>
                <a:cs typeface="Ubuntu"/>
              </a:rPr>
              <a:t>Fabio Martínez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Ubuntu"/>
                <a:ea typeface="Ubuntu"/>
                <a:cs typeface="Ubuntu"/>
              </a:rPr>
              <a:t>Director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b="1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UIS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</p:txBody>
      </p:sp>
      <p:sp>
        <p:nvSpPr>
          <p:cNvPr id="7" name="" hidden="0"/>
          <p:cNvSpPr/>
          <p:nvPr isPhoto="0" userDrawn="0"/>
        </p:nvSpPr>
        <p:spPr bwMode="auto">
          <a:xfrm flipH="0" flipV="0">
            <a:off x="2497547" y="3346769"/>
            <a:ext cx="4148904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 algn="ctr">
              <a:defRPr/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Ubuntu"/>
                <a:ea typeface="Ubuntu"/>
                <a:cs typeface="Ubuntu"/>
              </a:rPr>
              <a:t>Daniel C. Patiño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Ubuntu"/>
                <a:ea typeface="Ubuntu"/>
                <a:cs typeface="Ubuntu"/>
              </a:rPr>
              <a:t>Ingenieria de Sistemas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b="1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Universidad Industrial de Santander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Ubuntu"/>
                <a:ea typeface="Ubuntu"/>
                <a:cs typeface="Ubuntu"/>
              </a:rPr>
              <a:t>2018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  <a:p>
            <a:pPr algn="ctr">
              <a:defRPr/>
            </a:pP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buntu"/>
              <a:ea typeface="Ubuntu"/>
              <a:cs typeface="Ubuntu"/>
            </a:endParaRPr>
          </a:p>
        </p:txBody>
      </p:sp>
      <p:pic>
        <p:nvPicPr>
          <p:cNvPr id="8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143437" y="4600941"/>
            <a:ext cx="1438681" cy="4978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1359062" y="113760"/>
            <a:ext cx="6425874" cy="995040"/>
          </a:xfrm>
        </p:spPr>
        <p:txBody>
          <a:bodyPr/>
          <a:lstStyle/>
          <a:p>
            <a:pPr algn="ctr">
              <a:defRPr/>
            </a:pPr>
            <a:r>
              <a:rPr sz="22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3° OBJETIVO: </a:t>
            </a:r>
            <a:r>
              <a:rPr sz="2200" b="0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SELECCIONAR RED NEURONAL</a:t>
            </a:r>
            <a:endParaRPr sz="2200" b="0" i="0" u="none" strike="noStrike" cap="none" spc="0">
              <a:solidFill>
                <a:schemeClr val="accent6">
                  <a:lumMod val="75000"/>
                </a:schemeClr>
              </a:solidFill>
              <a:latin typeface="Ubuntu"/>
              <a:ea typeface="Ubuntu"/>
              <a:cs typeface="Ubuntu"/>
            </a:endParaRPr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>
            <a:off x="1602000" y="872287"/>
            <a:ext cx="5940000" cy="3603647"/>
          </a:xfrm>
          <a:prstGeom prst="rect">
            <a:avLst/>
          </a:prstGeom>
        </p:spPr>
      </p:pic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714077" y="548908"/>
            <a:ext cx="5715843" cy="3567030"/>
          </a:xfrm>
          <a:prstGeom prst="rect">
            <a:avLst/>
          </a:prstGeom>
        </p:spPr>
      </p:pic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269309" y="180622"/>
            <a:ext cx="6356901" cy="4205584"/>
          </a:xfrm>
          <a:prstGeom prst="rect">
            <a:avLst/>
          </a:prstGeom>
        </p:spPr>
      </p:pic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" hidden="0"/>
          <p:cNvSpPr/>
          <p:nvPr isPhoto="0" userDrawn="0"/>
        </p:nvSpPr>
        <p:spPr bwMode="auto">
          <a:xfrm flipH="0" flipV="0">
            <a:off x="1769717" y="3958270"/>
            <a:ext cx="5604563" cy="427935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Ubuntu Condensed"/>
                <a:ea typeface="Ubuntu Condensed"/>
                <a:cs typeface="Ubuntu Condensed"/>
              </a:rPr>
              <a:t>https://github.com/GeorgeSeif/Semantic-Segmentation-Suite</a:t>
            </a:r>
            <a:endParaRPr>
              <a:latin typeface="Ubuntu Condensed"/>
              <a:ea typeface="Ubuntu Condensed"/>
              <a:cs typeface="Ubuntu Condensed"/>
            </a:endParaRPr>
          </a:p>
        </p:txBody>
      </p:sp>
      <p:sp>
        <p:nvSpPr>
          <p:cNvPr id="5" name="" hidden="0"/>
          <p:cNvSpPr/>
          <p:nvPr isPhoto="0" userDrawn="0"/>
        </p:nvSpPr>
        <p:spPr bwMode="auto">
          <a:xfrm flipH="0" flipV="0">
            <a:off x="3685547" y="417098"/>
            <a:ext cx="1607249" cy="64011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 algn="l">
              <a:defRPr/>
            </a:pPr>
            <a:r>
              <a:rPr lang="en-US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 Condensed"/>
                <a:ea typeface="Ubuntu Condensed"/>
                <a:cs typeface="Ubuntu Condensed"/>
              </a:rPr>
              <a:t>@GEORGESEIF</a:t>
            </a:r>
            <a:endParaRPr/>
          </a:p>
        </p:txBody>
      </p:sp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2692897" y="846673"/>
            <a:ext cx="3592546" cy="2986079"/>
          </a:xfrm>
          <a:prstGeom prst="rect">
            <a:avLst/>
          </a:prstGeom>
        </p:spPr>
      </p:pic>
      <p:pic>
        <p:nvPicPr>
          <p:cNvPr id="7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426659" y="858545"/>
            <a:ext cx="6290680" cy="3541653"/>
          </a:xfrm>
          <a:prstGeom prst="rect">
            <a:avLst/>
          </a:prstGeom>
        </p:spPr>
      </p:pic>
      <p:sp>
        <p:nvSpPr>
          <p:cNvPr id="5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2076864" y="-10289"/>
            <a:ext cx="4990271" cy="995040"/>
          </a:xfrm>
        </p:spPr>
        <p:txBody>
          <a:bodyPr/>
          <a:lstStyle/>
          <a:p>
            <a:pPr algn="ctr">
              <a:defRPr/>
            </a:pPr>
            <a:r>
              <a:rPr lang="es-ES" sz="22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4° OBJETIVO: </a:t>
            </a:r>
            <a:r>
              <a:rPr lang="es-ES" sz="2200" b="0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ENTRENAR REDES</a:t>
            </a:r>
            <a:endParaRPr sz="2200" b="0" i="0" u="none" strike="noStrike" cap="none" spc="0">
              <a:solidFill>
                <a:schemeClr val="accent6">
                  <a:lumMod val="75000"/>
                </a:schemeClr>
              </a:solidFill>
              <a:latin typeface="Ubuntu"/>
              <a:ea typeface="Ubuntu"/>
              <a:cs typeface="Ubuntu"/>
            </a:endParaRPr>
          </a:p>
        </p:txBody>
      </p:sp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1600612" y="176068"/>
            <a:ext cx="5804727" cy="995040"/>
          </a:xfrm>
        </p:spPr>
        <p:txBody>
          <a:bodyPr/>
          <a:lstStyle/>
          <a:p>
            <a:pPr algn="ctr">
              <a:defRPr/>
            </a:pPr>
            <a:r>
              <a:rPr sz="22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5° OBJETIVO: </a:t>
            </a:r>
            <a:r>
              <a:rPr sz="2200" b="0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EVALUAR REDES</a:t>
            </a:r>
            <a:endParaRPr sz="2200" b="0" i="0" u="none" strike="noStrike" cap="none" spc="0">
              <a:solidFill>
                <a:schemeClr val="accent6">
                  <a:lumMod val="75000"/>
                </a:schemeClr>
              </a:solidFill>
              <a:latin typeface="Ubuntu"/>
              <a:ea typeface="Ubuntu"/>
              <a:cs typeface="Ubuntu"/>
            </a:endParaRPr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2351551" y="1056017"/>
            <a:ext cx="4440896" cy="34638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143435" y="4600939"/>
            <a:ext cx="1438680" cy="497802"/>
          </a:xfrm>
          <a:prstGeom prst="rect">
            <a:avLst/>
          </a:prstGeom>
        </p:spPr>
      </p:pic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282620" y="317499"/>
            <a:ext cx="8578759" cy="39480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005876" y="330388"/>
            <a:ext cx="2228198" cy="3941207"/>
          </a:xfrm>
          <a:prstGeom prst="rect">
            <a:avLst/>
          </a:prstGeom>
        </p:spPr>
      </p:pic>
      <p:sp>
        <p:nvSpPr>
          <p:cNvPr id="5" name="" hidden="0"/>
          <p:cNvSpPr/>
          <p:nvPr isPhoto="0" userDrawn="0"/>
        </p:nvSpPr>
        <p:spPr bwMode="auto">
          <a:xfrm flipH="0" flipV="0">
            <a:off x="4011887" y="1031770"/>
            <a:ext cx="4414824" cy="2433863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 algn="ctr">
              <a:defRPr/>
            </a:pPr>
            <a:r>
              <a:rPr lang="en-US" sz="22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u"/>
                <a:ea typeface="Ubunu"/>
                <a:cs typeface="Ubunu"/>
              </a:rPr>
              <a:t>DENSENET LA MEJOR RED PARA LA DETECCIÓN DEL ESTRATO SOCIAL</a:t>
            </a:r>
            <a:endParaRPr lang="en-US" sz="2200" b="1" i="0" u="none" strike="noStrike" cap="none" spc="0">
              <a:solidFill>
                <a:schemeClr val="accent6">
                  <a:lumMod val="75000"/>
                </a:schemeClr>
              </a:solidFill>
              <a:latin typeface="Ubunu"/>
              <a:ea typeface="Ubunu"/>
              <a:cs typeface="Ubunu"/>
            </a:endParaRPr>
          </a:p>
          <a:p>
            <a:pPr algn="ctr">
              <a:defRPr/>
            </a:pPr>
            <a:endParaRPr lang="en-US" sz="2200" b="1" i="0" u="none" strike="noStrike" cap="none" spc="0">
              <a:solidFill>
                <a:schemeClr val="accent6">
                  <a:lumMod val="75000"/>
                </a:schemeClr>
              </a:solidFill>
              <a:latin typeface="Ubunu"/>
              <a:ea typeface="Ubunu"/>
              <a:cs typeface="Ubunu"/>
            </a:endParaRPr>
          </a:p>
          <a:p>
            <a:pPr algn="ctr">
              <a:defRPr/>
            </a:pPr>
            <a:endParaRPr sz="2200" b="1" i="0" u="none" strike="noStrike" cap="none" spc="0">
              <a:solidFill>
                <a:schemeClr val="accent6">
                  <a:lumMod val="75000"/>
                </a:schemeClr>
              </a:solidFill>
              <a:latin typeface="Ubunu"/>
              <a:ea typeface="Ubunu"/>
              <a:cs typeface="Ubunu"/>
            </a:endParaRPr>
          </a:p>
          <a:p>
            <a:pPr algn="ctr">
              <a:defRPr/>
            </a:pPr>
            <a:r>
              <a:rPr lang="en-US" sz="2200" b="1" i="0" u="none" strike="noStrike" cap="none" spc="0">
                <a:solidFill>
                  <a:schemeClr val="tx1"/>
                </a:solidFill>
                <a:latin typeface="Ubunu"/>
                <a:ea typeface="Ubunu"/>
                <a:cs typeface="Ubunu"/>
              </a:rPr>
              <a:t>IOU = 0.34 </a:t>
            </a:r>
            <a:endParaRPr sz="2200" b="1" i="0" u="none" strike="noStrike" cap="none" spc="0">
              <a:solidFill>
                <a:schemeClr val="tx1"/>
              </a:solidFill>
              <a:latin typeface="Ubunu"/>
              <a:ea typeface="Ubunu"/>
              <a:cs typeface="Ubunu"/>
            </a:endParaRPr>
          </a:p>
          <a:p>
            <a:pPr algn="ctr">
              <a:defRPr/>
            </a:pPr>
            <a:r>
              <a:rPr lang="en-US" sz="2200" b="1" i="0" u="none" strike="noStrike" cap="none" spc="0">
                <a:solidFill>
                  <a:schemeClr val="tx1"/>
                </a:solidFill>
                <a:latin typeface="Ubunu"/>
                <a:ea typeface="Ubunu"/>
                <a:cs typeface="Ubunu"/>
              </a:rPr>
              <a:t>DATASET = 15_COMPOUND</a:t>
            </a:r>
            <a:endParaRPr sz="2200">
              <a:solidFill>
                <a:schemeClr val="tx1"/>
              </a:solidFill>
              <a:latin typeface="Ubunu"/>
              <a:ea typeface="Ubunu"/>
              <a:cs typeface="Ubunu"/>
            </a:endParaRPr>
          </a:p>
        </p:txBody>
      </p:sp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310260" y="363979"/>
            <a:ext cx="6523478" cy="4193664"/>
          </a:xfrm>
          <a:prstGeom prst="rect">
            <a:avLst/>
          </a:prstGeom>
        </p:spPr>
      </p:pic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  <p:sp>
        <p:nvSpPr>
          <p:cNvPr id="6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1302853" y="1380"/>
            <a:ext cx="6538292" cy="995040"/>
          </a:xfrm>
        </p:spPr>
        <p:txBody>
          <a:bodyPr/>
          <a:lstStyle/>
          <a:p>
            <a:pPr algn="ctr">
              <a:defRPr/>
            </a:pPr>
            <a:r>
              <a:rPr sz="20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</a:rPr>
              <a:t>RESULTADOS: </a:t>
            </a:r>
            <a:r>
              <a:rPr sz="2000" b="0" i="0" u="none" strike="noStrike" cap="none" spc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</a:rPr>
              <a:t>IOU DE TODAS LAS PRUEBAS</a:t>
            </a:r>
            <a:endParaRPr sz="2000" b="0" i="0" u="none" strike="noStrike" cap="none" spc="0">
              <a:solidFill>
                <a:schemeClr val="accent6">
                  <a:lumMod val="75000"/>
                </a:schemeClr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241046" y="266571"/>
            <a:ext cx="6661906" cy="4282653"/>
          </a:xfrm>
          <a:prstGeom prst="rect">
            <a:avLst/>
          </a:prstGeom>
        </p:spPr>
      </p:pic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  <p:sp>
        <p:nvSpPr>
          <p:cNvPr id="6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1075278" y="1379"/>
            <a:ext cx="6993442" cy="995040"/>
          </a:xfrm>
        </p:spPr>
        <p:txBody>
          <a:bodyPr/>
          <a:lstStyle/>
          <a:p>
            <a:pPr algn="ctr">
              <a:defRPr/>
            </a:pPr>
            <a:r>
              <a:rPr sz="20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</a:rPr>
              <a:t>RESULTADOS: </a:t>
            </a:r>
            <a:r>
              <a:rPr sz="2000" b="0" i="0" u="none" strike="noStrike" cap="none" spc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</a:rPr>
              <a:t>DURACIÓN DE TODAS LAS PRUEBAS</a:t>
            </a:r>
            <a:endParaRPr sz="2000" b="0" i="0" u="none" strike="noStrike" cap="none" spc="0">
              <a:solidFill>
                <a:schemeClr val="accent6">
                  <a:lumMod val="75000"/>
                </a:schemeClr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143435" y="4600939"/>
            <a:ext cx="1438680" cy="497802"/>
          </a:xfrm>
          <a:prstGeom prst="rect">
            <a:avLst/>
          </a:prstGeom>
        </p:spPr>
      </p:pic>
      <p:sp>
        <p:nvSpPr>
          <p:cNvPr id="5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3001665" y="225949"/>
            <a:ext cx="3140667" cy="995040"/>
          </a:xfrm>
        </p:spPr>
        <p:txBody>
          <a:bodyPr/>
          <a:lstStyle/>
          <a:p>
            <a:pPr algn="ctr">
              <a:defRPr/>
            </a:pPr>
            <a:r>
              <a:rPr lang="es-ES" sz="28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tu"/>
                <a:ea typeface="Ubuntutu"/>
                <a:cs typeface="Ubuntutu"/>
              </a:rPr>
              <a:t>AGENDA</a:t>
            </a:r>
            <a:endParaRPr sz="2800" b="1" i="0" u="none" strike="noStrike" cap="none" spc="0">
              <a:solidFill>
                <a:schemeClr val="accent6">
                  <a:lumMod val="75000"/>
                </a:schemeClr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628648" y="1457353"/>
            <a:ext cx="7886700" cy="3266356"/>
          </a:xfrm>
        </p:spPr>
        <p:txBody>
          <a:bodyPr/>
          <a:lstStyle/>
          <a:p>
            <a:pPr>
              <a:defRPr/>
            </a:pPr>
            <a:r>
              <a:rPr lang="es-ES" sz="22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Breve introducción al proyecto.</a:t>
            </a:r>
            <a:endParaRPr sz="22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  <a:p>
            <a:pPr>
              <a:defRPr/>
            </a:pPr>
            <a:r>
              <a:rPr lang="es-ES" sz="22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Motivos de la elaboración del proyecto.</a:t>
            </a:r>
            <a:endParaRPr sz="22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  <a:p>
            <a:pPr>
              <a:defRPr/>
            </a:pPr>
            <a:r>
              <a:rPr lang="es-ES" sz="22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Metodología para el desarrollo del proyecto</a:t>
            </a:r>
            <a:r>
              <a:rPr lang="es-ES" sz="22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.</a:t>
            </a:r>
            <a:endParaRPr sz="22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  <a:p>
            <a:pPr>
              <a:defRPr/>
            </a:pPr>
            <a:r>
              <a:rPr lang="es-ES" sz="22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Resultados</a:t>
            </a:r>
            <a:r>
              <a:rPr lang="es-ES" sz="22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.</a:t>
            </a:r>
            <a:endParaRPr sz="22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  <a:p>
            <a:pPr>
              <a:defRPr/>
            </a:pPr>
            <a:r>
              <a:rPr lang="es-ES" sz="22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Conclusiones.</a:t>
            </a:r>
            <a:endParaRPr sz="22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152000" y="132136"/>
            <a:ext cx="6840000" cy="4395600"/>
          </a:xfrm>
          <a:prstGeom prst="rect">
            <a:avLst/>
          </a:prstGeom>
        </p:spPr>
      </p:pic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  <p:sp>
        <p:nvSpPr>
          <p:cNvPr id="6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1075278" y="1379"/>
            <a:ext cx="6993441" cy="995040"/>
          </a:xfrm>
        </p:spPr>
        <p:txBody>
          <a:bodyPr/>
          <a:lstStyle/>
          <a:p>
            <a:pPr algn="ctr">
              <a:defRPr/>
            </a:pPr>
            <a:r>
              <a:rPr sz="20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</a:rPr>
              <a:t>RESULTADOS: </a:t>
            </a:r>
            <a:r>
              <a:rPr sz="2000" b="0" i="0" u="none" strike="noStrike" cap="none" spc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</a:rPr>
              <a:t>DURACIÓN DE TODAS LAS PRUEBAS</a:t>
            </a:r>
            <a:endParaRPr sz="2000" b="0" i="0" u="none" strike="noStrike" cap="none" spc="0">
              <a:solidFill>
                <a:schemeClr val="accent6">
                  <a:lumMod val="75000"/>
                </a:schemeClr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1669636" y="44676"/>
            <a:ext cx="5804727" cy="995040"/>
          </a:xfrm>
        </p:spPr>
        <p:txBody>
          <a:bodyPr/>
          <a:lstStyle/>
          <a:p>
            <a:pPr algn="ctr">
              <a:defRPr/>
            </a:pPr>
            <a:r>
              <a:rPr sz="22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</a:rPr>
              <a:t>RESULTADOS: </a:t>
            </a:r>
            <a:r>
              <a:rPr sz="2200" b="0" i="0" u="none" strike="noStrike" cap="none" spc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</a:rPr>
              <a:t>EJEMPLO PREDICCIÓN</a:t>
            </a:r>
            <a:endParaRPr sz="2200" b="0" i="0" u="none" strike="noStrike" cap="none" spc="0">
              <a:solidFill>
                <a:schemeClr val="accent6">
                  <a:lumMod val="75000"/>
                </a:schemeClr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731154" y="893068"/>
            <a:ext cx="7681689" cy="3549547"/>
          </a:xfrm>
          <a:prstGeom prst="rect">
            <a:avLst/>
          </a:prstGeom>
        </p:spPr>
      </p:pic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" hidden="0"/>
          <p:cNvSpPr/>
          <p:nvPr isPhoto="0" userDrawn="0"/>
        </p:nvSpPr>
        <p:spPr bwMode="auto">
          <a:xfrm flipH="0" flipV="0">
            <a:off x="3623362" y="361561"/>
            <a:ext cx="1897274" cy="64011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 algn="ctr">
              <a:defRPr/>
            </a:pPr>
            <a:r>
              <a:rPr lang="en-US" sz="22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 Condensed"/>
                <a:ea typeface="Ubuntu Condensed"/>
                <a:cs typeface="Ubuntu Condensed"/>
              </a:rPr>
              <a:t>CONCLUSIONES</a:t>
            </a:r>
            <a:endParaRPr/>
          </a:p>
        </p:txBody>
      </p:sp>
      <p:sp>
        <p:nvSpPr>
          <p:cNvPr id="5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628648" y="1001676"/>
            <a:ext cx="7886700" cy="3266356"/>
          </a:xfrm>
        </p:spPr>
        <p:txBody>
          <a:bodyPr/>
          <a:lstStyle/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Ubuntutu"/>
                <a:ea typeface="Ubuntutu"/>
                <a:cs typeface="Ubuntutu"/>
              </a:rPr>
              <a:t>La mejor manera de predecir el nivel socio económico de una zona urbana usando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Ubuntutu"/>
                <a:ea typeface="Ubuntutu"/>
                <a:cs typeface="Ubuntutu"/>
              </a:rPr>
              <a:t>imágenes satelitales es utilizar niveles de acercamiento satelital altos, capas de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Ubuntutu"/>
                <a:ea typeface="Ubuntutu"/>
                <a:cs typeface="Ubuntutu"/>
              </a:rPr>
              <a:t>información extra en las imágenes satelitales y la red neuronal FC-DenseNet56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Ubuntutu"/>
                <a:ea typeface="Ubuntutu"/>
                <a:cs typeface="Ubuntutu"/>
              </a:rPr>
              <a:t>con valores de Epoch y Batch-size mayores o iguales a 70 y 1 respectivamente.</a:t>
            </a:r>
            <a:endParaRPr sz="1800" b="0" i="0" u="none" strike="noStrike" cap="none" spc="0">
              <a:solidFill>
                <a:schemeClr val="tx1"/>
              </a:solidFill>
              <a:latin typeface="Ubuntutu"/>
              <a:ea typeface="Ubuntutu"/>
              <a:cs typeface="Ubuntutu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Ubuntutu"/>
                <a:ea typeface="Ubuntutu"/>
                <a:cs typeface="Ubuntutu"/>
              </a:rPr>
              <a:t>Es viable el uso de arquitecturas de redes neuronales presentes en la literaura.</a:t>
            </a:r>
            <a:endParaRPr sz="1800" b="0" i="0" u="none" strike="noStrike" cap="none" spc="0">
              <a:solidFill>
                <a:schemeClr val="tx1"/>
              </a:solidFill>
              <a:latin typeface="Ubuntutu"/>
              <a:ea typeface="Ubuntutu"/>
              <a:cs typeface="Ubuntutu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Ubuntutu"/>
                <a:ea typeface="Ubuntutu"/>
                <a:cs typeface="Ubuntutu"/>
              </a:rPr>
              <a:t>El uso de niveles de acercamiento satelital más amplios genera una mayor calidad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Ubuntutu"/>
                <a:ea typeface="Ubuntutu"/>
                <a:cs typeface="Ubuntutu"/>
              </a:rPr>
              <a:t>en la predicción, esto es debido a que los ZOOM más grandes cuentan con un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Ubuntutu"/>
                <a:ea typeface="Ubuntutu"/>
                <a:cs typeface="Ubuntutu"/>
              </a:rPr>
              <a:t>número mayor de imagines y a la vez una mayor cantidad de información de la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Ubuntutu"/>
                <a:ea typeface="Ubuntutu"/>
                <a:cs typeface="Ubuntutu"/>
              </a:rPr>
              <a:t>cual el modelo puede aprender.</a:t>
            </a:r>
            <a:endParaRPr sz="1800" b="0" i="0" u="none" strike="noStrike" cap="none" spc="0">
              <a:solidFill>
                <a:schemeClr val="tx1"/>
              </a:solidFill>
              <a:latin typeface="Ubuntutu"/>
              <a:ea typeface="Ubuntutu"/>
              <a:cs typeface="Ubuntutu"/>
            </a:endParaRPr>
          </a:p>
        </p:txBody>
      </p:sp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28649" y="130064"/>
            <a:ext cx="7886700" cy="995040"/>
          </a:xfrm>
        </p:spPr>
        <p:txBody>
          <a:bodyPr/>
          <a:lstStyle/>
          <a:p>
            <a:pPr algn="ctr">
              <a:defRPr/>
            </a:pPr>
            <a:r>
              <a:rPr b="1">
                <a:solidFill>
                  <a:schemeClr val="bg1"/>
                </a:solidFill>
                <a:latin typeface="Ubuntu"/>
                <a:ea typeface="Ubuntu"/>
                <a:cs typeface="Ubuntu"/>
              </a:rPr>
              <a:t>¡¡MUCHAS GRACIAS!!</a:t>
            </a:r>
            <a:endParaRPr b="1">
              <a:solidFill>
                <a:schemeClr val="bg1"/>
              </a:solidFill>
              <a:latin typeface="Ubuntu"/>
              <a:ea typeface="Ubuntu"/>
              <a:cs typeface="Ubuntu"/>
            </a:endParaRPr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653619" y="148303"/>
            <a:ext cx="7836760" cy="4412096"/>
          </a:xfrm>
          <a:prstGeom prst="rect">
            <a:avLst/>
          </a:prstGeom>
        </p:spPr>
      </p:pic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" hidden="0"/>
          <p:cNvSpPr/>
          <p:nvPr isPhoto="0" userDrawn="0"/>
        </p:nvSpPr>
        <p:spPr bwMode="auto">
          <a:xfrm flipH="0" flipV="0">
            <a:off x="7241086" y="4914347"/>
            <a:ext cx="607391" cy="365795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5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5168522" y="225950"/>
            <a:ext cx="3140668" cy="995040"/>
          </a:xfrm>
        </p:spPr>
        <p:txBody>
          <a:bodyPr/>
          <a:lstStyle/>
          <a:p>
            <a:pPr algn="ctr">
              <a:defRPr/>
            </a:pPr>
            <a:r>
              <a:rPr lang="es-ES" sz="28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NEAL JEAN</a:t>
            </a:r>
            <a:endParaRPr sz="2800" b="1" i="0" u="none" strike="noStrike" cap="none" spc="0">
              <a:solidFill>
                <a:schemeClr val="accent6">
                  <a:lumMod val="75000"/>
                </a:schemeClr>
              </a:solidFill>
              <a:latin typeface="Ubuntu"/>
              <a:ea typeface="Ubuntu"/>
              <a:cs typeface="Ubuntu"/>
            </a:endParaRPr>
          </a:p>
        </p:txBody>
      </p:sp>
      <p:sp>
        <p:nvSpPr>
          <p:cNvPr id="6" name="" hidden="0"/>
          <p:cNvSpPr/>
          <p:nvPr isPhoto="0" userDrawn="0"/>
        </p:nvSpPr>
        <p:spPr bwMode="auto">
          <a:xfrm flipH="0" flipV="0">
            <a:off x="4201744" y="3950956"/>
            <a:ext cx="5074227" cy="41563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 algn="ctr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https://github.com/nealjean</a:t>
            </a:r>
            <a:endParaRPr>
              <a:latin typeface="Ubuntu"/>
              <a:ea typeface="Ubuntu"/>
              <a:cs typeface="Ubuntu"/>
            </a:endParaRPr>
          </a:p>
        </p:txBody>
      </p:sp>
      <p:pic>
        <p:nvPicPr>
          <p:cNvPr id="7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5588248" y="1144337"/>
            <a:ext cx="2301217" cy="2569433"/>
          </a:xfrm>
          <a:prstGeom prst="rect">
            <a:avLst/>
          </a:prstGeom>
        </p:spPr>
      </p:pic>
      <p:pic>
        <p:nvPicPr>
          <p:cNvPr id="8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591498" y="225950"/>
            <a:ext cx="4206217" cy="4012827"/>
          </a:xfrm>
          <a:prstGeom prst="rect">
            <a:avLst/>
          </a:prstGeom>
        </p:spPr>
      </p:pic>
      <p:pic>
        <p:nvPicPr>
          <p:cNvPr id="9" name="" hidden="0"/>
          <p:cNvPicPr>
            <a:picLocks noChangeAspect="1"/>
          </p:cNvPicPr>
          <p:nvPr isPhoto="0" userDrawn="0"/>
        </p:nvPicPr>
        <p:blipFill>
          <a:blip r:embed="rId5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3465959" y="1379342"/>
            <a:ext cx="5249784" cy="1773134"/>
          </a:xfrm>
        </p:spPr>
        <p:txBody>
          <a:bodyPr/>
          <a:lstStyle/>
          <a:p>
            <a:pPr algn="ctr">
              <a:defRPr/>
            </a:pPr>
            <a:r>
              <a:rPr lang="es-ES" sz="48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untu"/>
                <a:ea typeface="Ubuntuuntu"/>
                <a:cs typeface="Ubuntuuntu"/>
              </a:rPr>
              <a:t>¿ALTO DESARROLLO URBANO?</a:t>
            </a:r>
            <a:endParaRPr sz="4800" b="1" i="0" u="none" strike="noStrike" cap="none" spc="0">
              <a:solidFill>
                <a:schemeClr val="accent6">
                  <a:lumMod val="75000"/>
                </a:schemeClr>
              </a:solidFill>
              <a:latin typeface="Ubuntuuntu"/>
              <a:ea typeface="Ubuntuuntu"/>
              <a:cs typeface="Ubuntuuntu"/>
            </a:endParaRPr>
          </a:p>
        </p:txBody>
      </p:sp>
      <p:sp>
        <p:nvSpPr>
          <p:cNvPr id="5" name="" hidden="0"/>
          <p:cNvSpPr/>
          <p:nvPr isPhoto="0" userDrawn="0"/>
        </p:nvSpPr>
        <p:spPr bwMode="auto">
          <a:xfrm flipH="0" flipV="0">
            <a:off x="7241085" y="4914346"/>
            <a:ext cx="607390" cy="365794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343581" y="635083"/>
            <a:ext cx="3363031" cy="3261654"/>
          </a:xfrm>
          <a:prstGeom prst="rect">
            <a:avLst/>
          </a:prstGeom>
        </p:spPr>
      </p:pic>
      <p:pic>
        <p:nvPicPr>
          <p:cNvPr id="7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628649" y="1292831"/>
            <a:ext cx="7886700" cy="3266357"/>
          </a:xfrm>
        </p:spPr>
        <p:txBody>
          <a:bodyPr/>
          <a:lstStyle/>
          <a:p>
            <a:pPr>
              <a:defRPr/>
            </a:pP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Identificar fuentes de datos de imágenes satelitales e información adicional.</a:t>
            </a:r>
            <a:endParaRPr sz="16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  <a:p>
            <a:pPr>
              <a:defRPr/>
            </a:pP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Diseñar y construir datasets integrando los datos obtenidos de las fuentes identi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ficadas.</a:t>
            </a:r>
            <a:endParaRPr sz="16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  <a:p>
            <a:pPr>
              <a:defRPr/>
            </a:pP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Seleccionar entre distintas arquitecturas de redes neuronales convolucionales exis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tentes en la literatura y repositorios tecnológicos .</a:t>
            </a:r>
            <a:endParaRPr sz="16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  <a:p>
            <a:pPr>
              <a:defRPr/>
            </a:pP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Entrenar las redes convolucionales probando configuraciones de datasets.</a:t>
            </a:r>
            <a:endParaRPr sz="16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  <a:p>
            <a:pPr>
              <a:defRPr/>
            </a:pP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Evaluar el desempeño de las redes convolucionales con el uso de los distintos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dataset.</a:t>
            </a:r>
            <a:endParaRPr sz="16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  <a:p>
            <a:pPr>
              <a:defRPr/>
            </a:pP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Elegir la mejor configuración tanto de red convolucional como de conjunto de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Ubuntu"/>
                <a:ea typeface="Ubuntu"/>
                <a:cs typeface="Ubuntu"/>
              </a:rPr>
              <a:t>datos, teniendo en cuenta el desempeño obtenido.</a:t>
            </a:r>
            <a:endParaRPr sz="1600" b="0" i="0" u="none" strike="noStrike" cap="none" spc="0">
              <a:solidFill>
                <a:schemeClr val="tx1"/>
              </a:solidFill>
              <a:latin typeface="Ubuntu"/>
              <a:ea typeface="Ubuntu"/>
              <a:cs typeface="Ubuntu"/>
            </a:endParaRPr>
          </a:p>
        </p:txBody>
      </p:sp>
      <p:sp>
        <p:nvSpPr>
          <p:cNvPr id="5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3398266" y="375374"/>
            <a:ext cx="2347465" cy="995040"/>
          </a:xfrm>
        </p:spPr>
        <p:txBody>
          <a:bodyPr/>
          <a:lstStyle/>
          <a:p>
            <a:pPr algn="ctr">
              <a:defRPr/>
            </a:pPr>
            <a:r>
              <a:rPr lang="es-ES" sz="22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tu"/>
                <a:ea typeface="Ubuntutu"/>
                <a:cs typeface="Ubuntutu"/>
              </a:rPr>
              <a:t>OBJETIVOS</a:t>
            </a:r>
            <a:endParaRPr sz="2200" b="1" i="0" u="none" strike="noStrike" cap="none" spc="0">
              <a:solidFill>
                <a:schemeClr val="accent6">
                  <a:lumMod val="75000"/>
                </a:schemeClr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568210" y="928060"/>
            <a:ext cx="8007579" cy="3355779"/>
          </a:xfrm>
          <a:prstGeom prst="rect">
            <a:avLst/>
          </a:prstGeom>
        </p:spPr>
      </p:pic>
      <p:sp>
        <p:nvSpPr>
          <p:cNvPr id="5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2194295" y="37836"/>
            <a:ext cx="4755408" cy="995040"/>
          </a:xfrm>
        </p:spPr>
        <p:txBody>
          <a:bodyPr/>
          <a:lstStyle/>
          <a:p>
            <a:pPr algn="ctr">
              <a:defRPr/>
            </a:pPr>
            <a:r>
              <a:rPr lang="es-ES" sz="22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tu"/>
                <a:ea typeface="Ubuntutu"/>
                <a:cs typeface="Ubuntutu"/>
              </a:rPr>
              <a:t>1° OBJETIVO: </a:t>
            </a:r>
            <a:r>
              <a:rPr lang="es-ES" sz="2200" b="0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tu"/>
                <a:ea typeface="Ubuntutu"/>
                <a:cs typeface="Ubuntutu"/>
              </a:rPr>
              <a:t>FUENTE DE DATOS</a:t>
            </a:r>
            <a:endParaRPr sz="2200" b="0" i="0" u="none" strike="noStrike" cap="none" spc="0">
              <a:solidFill>
                <a:schemeClr val="accent6">
                  <a:lumMod val="75000"/>
                </a:schemeClr>
              </a:solidFill>
              <a:latin typeface="Ubuntutu"/>
              <a:ea typeface="Ubuntutu"/>
              <a:cs typeface="Ubuntutu"/>
            </a:endParaRPr>
          </a:p>
        </p:txBody>
      </p:sp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 flipH="0" flipV="0">
            <a:off x="2710561" y="96179"/>
            <a:ext cx="3722876" cy="995040"/>
          </a:xfrm>
        </p:spPr>
        <p:txBody>
          <a:bodyPr/>
          <a:lstStyle/>
          <a:p>
            <a:pPr algn="ctr">
              <a:defRPr/>
            </a:pPr>
            <a:r>
              <a:rPr lang="es-ES" sz="2200" b="1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2° OBJETIVO: </a:t>
            </a:r>
            <a:r>
              <a:rPr lang="es-ES" sz="2200" b="0" i="0" u="none" strike="noStrike" cap="none" spc="0">
                <a:solidFill>
                  <a:schemeClr val="accent6">
                    <a:lumMod val="75000"/>
                  </a:schemeClr>
                </a:solidFill>
                <a:latin typeface="Ubuntu"/>
                <a:ea typeface="Ubuntu"/>
                <a:cs typeface="Ubuntu"/>
              </a:rPr>
              <a:t>DATASET</a:t>
            </a:r>
            <a:endParaRPr sz="2200" b="1" i="0" u="none" strike="noStrike" cap="none" spc="0">
              <a:solidFill>
                <a:schemeClr val="accent6">
                  <a:lumMod val="75000"/>
                </a:schemeClr>
              </a:solidFill>
              <a:latin typeface="Ubuntu"/>
              <a:ea typeface="Ubuntu"/>
              <a:cs typeface="Ubuntu"/>
            </a:endParaRPr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287991" y="731742"/>
            <a:ext cx="2549507" cy="3669002"/>
          </a:xfrm>
          <a:prstGeom prst="rect">
            <a:avLst/>
          </a:prstGeom>
        </p:spPr>
      </p:pic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3446940" y="1172973"/>
            <a:ext cx="2250119" cy="3282253"/>
          </a:xfrm>
          <a:prstGeom prst="rect">
            <a:avLst/>
          </a:prstGeom>
        </p:spPr>
      </p:pic>
      <p:pic>
        <p:nvPicPr>
          <p:cNvPr id="7" name="" hidden="0"/>
          <p:cNvPicPr>
            <a:picLocks noChangeAspect="1"/>
          </p:cNvPicPr>
          <p:nvPr isPhoto="0" userDrawn="0"/>
        </p:nvPicPr>
        <p:blipFill>
          <a:blip r:embed="rId5"/>
          <a:stretch/>
        </p:blipFill>
        <p:spPr bwMode="auto">
          <a:xfrm flipH="0" flipV="0">
            <a:off x="6561964" y="829352"/>
            <a:ext cx="1914611" cy="3571394"/>
          </a:xfrm>
          <a:prstGeom prst="rect">
            <a:avLst/>
          </a:prstGeom>
        </p:spPr>
      </p:pic>
      <p:pic>
        <p:nvPicPr>
          <p:cNvPr id="8" name="" hidden="0"/>
          <p:cNvPicPr>
            <a:picLocks noChangeAspect="1"/>
          </p:cNvPicPr>
          <p:nvPr isPhoto="0" userDrawn="0"/>
        </p:nvPicPr>
        <p:blipFill>
          <a:blip r:embed="rId6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55297" y="289890"/>
            <a:ext cx="3257035" cy="4050236"/>
          </a:xfrm>
          <a:prstGeom prst="rect">
            <a:avLst/>
          </a:prstGeom>
        </p:spPr>
      </p:pic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3412334" y="358911"/>
            <a:ext cx="5624242" cy="1744556"/>
          </a:xfrm>
          <a:prstGeom prst="rect">
            <a:avLst/>
          </a:prstGeom>
        </p:spPr>
      </p:pic>
      <p:pic>
        <p:nvPicPr>
          <p:cNvPr id="7" name="" hidden="0"/>
          <p:cNvPicPr>
            <a:picLocks noChangeAspect="1"/>
          </p:cNvPicPr>
          <p:nvPr isPhoto="0" userDrawn="0"/>
        </p:nvPicPr>
        <p:blipFill>
          <a:blip r:embed="rId5"/>
          <a:stretch/>
        </p:blipFill>
        <p:spPr bwMode="auto">
          <a:xfrm flipH="0" flipV="0">
            <a:off x="3389673" y="2315009"/>
            <a:ext cx="5646902" cy="1721295"/>
          </a:xfrm>
          <a:prstGeom prst="rect">
            <a:avLst/>
          </a:prstGeom>
        </p:spPr>
      </p:pic>
      <p:sp>
        <p:nvSpPr>
          <p:cNvPr id="8" name="" hidden="0"/>
          <p:cNvSpPr/>
          <p:nvPr isPhoto="0" userDrawn="0"/>
        </p:nvSpPr>
        <p:spPr bwMode="auto">
          <a:xfrm flipH="0" flipV="0">
            <a:off x="256086" y="1566793"/>
            <a:ext cx="2926521" cy="690217"/>
          </a:xfrm>
          <a:prstGeom prst="rect">
            <a:avLst/>
          </a:prstGeom>
          <a:solidFill>
            <a:schemeClr val="accent2">
              <a:lumMod val="60000"/>
              <a:lumOff val="40000"/>
              <a:alpha val="21999"/>
            </a:schemeClr>
          </a:solidFill>
          <a:ln w="25399" cap="flat" cmpd="sng" algn="ctr">
            <a:solidFill>
              <a:srgbClr val="C00000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" hidden="0"/>
          <p:cNvSpPr/>
          <p:nvPr isPhoto="0" userDrawn="0"/>
        </p:nvSpPr>
        <p:spPr bwMode="auto">
          <a:xfrm flipH="0" flipV="0">
            <a:off x="3465597" y="1144067"/>
            <a:ext cx="5473423" cy="207065"/>
          </a:xfrm>
          <a:prstGeom prst="rect">
            <a:avLst/>
          </a:prstGeom>
          <a:solidFill>
            <a:schemeClr val="accent2">
              <a:lumMod val="60000"/>
              <a:lumOff val="40000"/>
              <a:alpha val="33000"/>
            </a:schemeClr>
          </a:solidFill>
          <a:ln w="25399" cap="flat" cmpd="sng" algn="ctr">
            <a:solidFill>
              <a:srgbClr val="C00000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" hidden="0"/>
          <p:cNvSpPr/>
          <p:nvPr isPhoto="0" userDrawn="0"/>
        </p:nvSpPr>
        <p:spPr bwMode="auto">
          <a:xfrm flipH="0" flipV="0">
            <a:off x="3310109" y="3072124"/>
            <a:ext cx="5473422" cy="207064"/>
          </a:xfrm>
          <a:prstGeom prst="rect">
            <a:avLst/>
          </a:prstGeom>
          <a:solidFill>
            <a:schemeClr val="accent2">
              <a:lumMod val="60000"/>
              <a:lumOff val="40000"/>
              <a:alpha val="33000"/>
            </a:schemeClr>
          </a:solidFill>
          <a:ln w="25399" cap="flat" cmpd="sng" algn="ctr">
            <a:solidFill>
              <a:srgbClr val="C00000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" hidden="0"/>
          <p:cNvPicPr>
            <a:picLocks noChangeAspect="1"/>
          </p:cNvPicPr>
          <p:nvPr isPhoto="0" userDrawn="0"/>
        </p:nvPicPr>
        <p:blipFill>
          <a:blip r:embed="rId6"/>
          <a:stretch/>
        </p:blipFill>
        <p:spPr bwMode="auto">
          <a:xfrm flipH="0" flipV="0">
            <a:off x="1143436" y="4600940"/>
            <a:ext cx="1438681" cy="4978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ONLYOFFICE/2.4.526.0</Application>
  <PresentationFormat>On-screen Show (4:3)</PresentationFormat>
  <Paragraphs>0</Paragraphs>
  <Slides>23</Slides>
  <Notes>23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/>
  <cp:lastModifiedBy/>
</cp:coreProperties>
</file>